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85"/>
  </p:notesMasterIdLst>
  <p:handoutMasterIdLst>
    <p:handoutMasterId r:id="rId186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  <p:sldId id="433" r:id="rId167"/>
    <p:sldId id="434" r:id="rId168"/>
    <p:sldId id="435" r:id="rId169"/>
    <p:sldId id="436" r:id="rId170"/>
    <p:sldId id="437" r:id="rId171"/>
    <p:sldId id="438" r:id="rId172"/>
    <p:sldId id="439" r:id="rId173"/>
    <p:sldId id="440" r:id="rId174"/>
    <p:sldId id="441" r:id="rId175"/>
    <p:sldId id="442" r:id="rId176"/>
    <p:sldId id="443" r:id="rId177"/>
    <p:sldId id="444" r:id="rId178"/>
    <p:sldId id="445" r:id="rId179"/>
    <p:sldId id="446" r:id="rId180"/>
    <p:sldId id="447" r:id="rId181"/>
    <p:sldId id="448" r:id="rId182"/>
    <p:sldId id="449" r:id="rId183"/>
    <p:sldId id="450" r:id="rId184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4/28/2021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4/28/2021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9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9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9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9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9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9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13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tx1"/>
                </a:solidFill>
              </a:rPr>
              <a:t>텐서플로를</a:t>
            </a:r>
            <a:r>
              <a:rPr lang="ko-KR" altLang="en-US" sz="5400" dirty="0" smtClean="0">
                <a:solidFill>
                  <a:schemeClr val="tx1"/>
                </a:solidFill>
              </a:rPr>
              <a:t> 사용한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신경망 훈련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가격의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70%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정도로 코어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290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배나 많고 초당 부동소수점 연산을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배나 많이 할 수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구매할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작업에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사용하기 어려운 이유가 있을까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맞는 코드를 작성하는 일은 파이썬 인터프리터에서 코드를 실행하는 것처럼 간단하지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특정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수 있도록 도와주는 특별한 패키지가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코드를 작성하는 것은 머신 러닝 알고리즘을 구현하고 실행하기에 편리한 환경이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다행히도 바로 이런 이유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13-6 </a:t>
            </a:r>
            <a:r>
              <a:rPr lang="ko-KR" altLang="en-US" sz="1600" b="1" dirty="0" err="1" smtClean="0"/>
              <a:t>손글씨</a:t>
            </a:r>
            <a:r>
              <a:rPr lang="ko-KR" altLang="en-US" sz="1600" b="1" dirty="0" smtClean="0"/>
              <a:t> 숫자 샘플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263925" cy="301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13.4 </a:t>
            </a:r>
            <a:r>
              <a:rPr lang="ko-KR" altLang="en-US" sz="2600" dirty="0" err="1" smtClean="0"/>
              <a:t>텐서플로로</a:t>
            </a:r>
            <a:r>
              <a:rPr lang="ko-KR" altLang="en-US" sz="2600" dirty="0" smtClean="0"/>
              <a:t> 신경망 모델 만들기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이 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조작하고 훈련할 때 순환시킬 수 있는 형태로 데이터를 구성하기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기본 기능을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텐서플로를 사용해서 첫 번째 예측 모델을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유연하지만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머신 러닝 라이브러리보다 좀 더 복잡하기 때문에 간단한 선형 회귀 모델부터 시작해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tf.keras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고수준 신경망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로서 원래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씨아노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Theano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여러 라이브러리 위에서 실행하도록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사용자에게 편리하고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모듈식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 인터페이스를 제공하기 때문에 몇 줄의 코드로 복잡한 모델을 빠르게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별도로 설치한 후 백엔드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(backend)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엔진으로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사용하도록 설정할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밀접하게 통합되어 있어 별도의 설치 없이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바로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텐서플로의 대표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되었으며 모델을 만드는 데 권장되는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배운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tf.data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파이프라인처럼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특화된 기능을 지원하기 때문에 이점이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신경망 모델을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tf.keras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보겠지만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신경망 모델을 매우 쉽게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만드는 데 가장 널리 사용되는 방법은 층을 쌓아 모델을 만드는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tf.keras.Sequential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리스트로 쌓아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tf.keras.Sequential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전달하여 모델을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.add()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층을 하나씩 추가할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케라스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tf.keras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모델을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모델 클래스가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동안 해야 할 일을 명시적으로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이 두 가지 방법으로 신경망 모델을 만드는 예제를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다음 절에서 보겠지만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만든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.compile()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컴파일하고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선형 회귀 문제를 푸는 간단한 모델을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만들고 그래프로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64895"/>
            <a:ext cx="6383649" cy="1798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408319"/>
            <a:ext cx="2354663" cy="743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13-7 </a:t>
            </a:r>
            <a:r>
              <a:rPr lang="ko-KR" altLang="en-US" sz="1600" b="1" dirty="0" smtClean="0"/>
              <a:t>샘플 데이터의 </a:t>
            </a:r>
            <a:r>
              <a:rPr lang="ko-KR" altLang="en-US" sz="1600" b="1" dirty="0" err="1" smtClean="0"/>
              <a:t>산점도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772601" cy="4691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특성을 표준화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평균을 원점에 맞추고 표준 편차로 나눔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하고 텐서플로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선형 회귀 모델을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복잡한 신경망 모델을 만들 수 있도록 미리 만들어진 층을 제공하지만 처음 시작하는 것이므로 밑바닥부터 모델을 정의하는 방법을 배워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896" y="2507288"/>
            <a:ext cx="7144952" cy="143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선형 회귀 모델을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클래스에서 상속받은 새로운 클래스를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상속하면 모델 탐색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평가를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도구를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 생성자에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 가중치와 절편에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머신 러닝 알고리즘을 구현하고 실행하기 위한 프로그래밍 인터페이스로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확장이 용이하고 다양한 플랫폼을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간편한 인터페이스도 포함하고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브레인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(Google Brain)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팀 연구자와 엔지니어들이 개발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주요 개발은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연구자와 소프트웨어 엔지니어들이 주도하지만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오픈 소스 커뮤니티도 많이 기여하고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초창기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내부 용도로 개발되었지만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 오픈 소스 라이선스로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릴리스됨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학계와 산업 분야의 많은 머신 러닝 연구자와 기술자들이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솔루션 개발에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모델이 입력 데이터를 사용하여 어떻게 출력을 만드는지 정의하는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call()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4806656" cy="104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0456" y="3601821"/>
            <a:ext cx="5630610" cy="167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클래스로부터 새로운 모델 객체를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기반으로 이 객체를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만든 모델을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.summary()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층마다 모델 구성 요소를 요약하고 각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알려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상속받아 모델을 만들었기 때문에 역시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.summary()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model.summary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호출하려면 먼저 입력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모델에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7103261" cy="369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model.build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기대하는 입력 텐서의 첫 번째 차원을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임의의 배치 크기를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모델의 가중치 파라미터 개수와 직접적으로 관련되기 때문에 고정적임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만든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.build()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모델 층과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방법을 변수 지연 생성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(late variable creation)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모델은 간단하기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지정한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파라미터에 영향을 미치지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model.summary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호출할 때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정의하고 난 후 최적의 모델 가중치를 찾기 위해 최소화할 비용 함수를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평균 제곱 오차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(Mean Squared Error, MSE)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비용 함수로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학습시키기 위해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직접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과정을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compile()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동일한 작업을 수행하겠음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구현하려면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수동으로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7079837" cy="274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지정하고 이 모델을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동안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배치를 만들고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count=None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무한히 반복하는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7037108" cy="354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367" y="1889348"/>
            <a:ext cx="6229376" cy="4650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2792210" cy="4503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3597"/>
            <a:ext cx="2962977" cy="857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모델의 훈련 성능을 향상시키기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모두 활용할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때만 최대 성능을 이끌어 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공식적으로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지원은 아직 실험적임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가까운 시일 안에는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공식적으로 지원될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프런트엔드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인터페이스로 여러 프로그래밍 언어를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훈련된 모델을 확인하고 그래프로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균일한 간격의 값을 가진 넘파이 배열을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표준화된 특성으로 모델을 훈련했기 때문에 동일한 표준화를 테스트 데이터에도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082050" cy="337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470872" cy="198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947463"/>
            <a:ext cx="6450116" cy="164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 회귀 모델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13- 8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 샘플의 산점도와 훈련된 선형 회귀 모델을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절편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수렴되는 과정도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13-8 </a:t>
            </a:r>
            <a:r>
              <a:rPr lang="ko-KR" altLang="en-US" sz="1600" b="1" dirty="0" smtClean="0"/>
              <a:t>훈련 샘플의 </a:t>
            </a:r>
            <a:r>
              <a:rPr lang="ko-KR" altLang="en-US" sz="1600" b="1" dirty="0" err="1" smtClean="0"/>
              <a:t>산점도와</a:t>
            </a:r>
            <a:r>
              <a:rPr lang="ko-KR" altLang="en-US" sz="1600" b="1" dirty="0" smtClean="0"/>
              <a:t> 선형 회귀 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910537"/>
            <a:ext cx="7580120" cy="321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.compile( 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.fit(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모델 훈련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예제에서 직접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만들고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최적화를 적용하여 모델을 훈련하는 방법을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프로젝트마다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작성하는 것은 반복적인 작업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모델 객체에서 호출할 수 있는 편리한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어떻게 동작하는지 알아보기 위해 새로운 모델을 만든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(optimizer)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손실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 지표를 선택하여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774642"/>
            <a:ext cx="5517082" cy="207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.compile( 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.fit(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모델 훈련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간단히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모델을 훈련할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예제에서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ds_train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만들지 않고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전달할 수 있는지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7353302" cy="2888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.compile( 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.fit(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모델 훈련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None/>
            </a:pP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훈련한 후 최종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그래프를 출력해 보면 앞서 훈련한 모델과 비슷한 결과가 나올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3553" y="1931218"/>
            <a:ext cx="7395723" cy="786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예제에서 밑바닥부터 모델을 어떻게 만드는지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모델을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최적화를 사용하여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아주 간단한 예제로 시작했지만 밑바닥부터 모델을 정의하는 것은 간단한 경우일지라도 즐겁거나 좋은 방법은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 모델의 기초 구성 요소로 사용할 수 있도록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아래에 미리 만들어 놓은 층을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붓꽃 데이터셋을 사용한 분류 문제를 풀기 위해 이런 층을 사용하는 방법을 배워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두 개의 층을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데이터를 가져옴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6664473" cy="73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코드를 실행하면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정보가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책에는 싣지 않았음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정보를 보면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하나의 덩어리로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올바른 머신 러닝 방법을 위해서는 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2/3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사용하고 나머지는 테스트용으로 사용한다고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DatasetBuilder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통해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슬라이싱과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분할을 정의할 수 있는 간편한 방법을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분할에 대해 더 자세한 내용을 알고 싶다면 온라인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(https://www.tensorflow.org/datasets/splits)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93530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방법은 먼저 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로드하고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.take()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.skip()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부분으로 나누는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처음에 섞여 있지 않다면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섞을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할 때 매우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샘플과 테스트 샘플을 섞어 버릴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머신 러닝에서 용납되지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피하려면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.shuffle()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reshuffle_each_iteration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=False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지정해야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사용자라면 운이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완전히 성숙되어 있기 때문에 많은 머신 러닝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기술자에게 인기가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공식적인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C++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기반의 새로운 라이브러리인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TensorFlow.js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텐서플로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라이트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TensorFlow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Lite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공개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라이브러리는 머신 러닝 모델을 웹 브라우저와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모바일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IoT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장치에서 실행하고 배포하는 데 초점이 맞추어져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(Java)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하스켈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(Haskell)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Node.js, Go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언어를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아직 안정적이지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향상시키기 위해 텐서플로 개발자와 오픈 소스 공동체는 지속적으로 노력하고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테스트로 나누는 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7248539" cy="167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이전 절에서 본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840354" cy="1585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효율적으로 모델을 만들 준비가 되었음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tf.keras.Sequential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사용하면 몇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쌓아 신경망을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층의 목록은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https://www.tensorflow.org/api_docs/python/tf/keras/layers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완전 연결 층 또는 선형 층이라고도 부르는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Dense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tf.keras.layers.Dense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w×x+b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나타낼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특성이고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가중치 행렬과 절편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활성화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신경망의 층을 생각하면 각 층은 이전 층으로부터 입력을 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랭크와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고정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신경망 구조를 설계할 때 출력 차원만 직접 고려함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층은 예외이지만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변수를 지연하여 생성하기 때문에 모델을 만든 후 첫 번째 층의 입력 차원을 결정할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모델을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층은 네 개의 특성을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뉴런에 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층은 첫 번째 층의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받고 세 개의 클래스 레이블이 있기 때문에 세 개의 뉴런에 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Dense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사용하여 다음과 같이 구현할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37644"/>
            <a:ext cx="6603486" cy="428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input_shape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=(4,)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첫 번째 층의 입력 크기를 결정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iris_model.summary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.build()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이상 호출할 필요가 없음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7058826" cy="139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모델 요약 정보를 보면 첫 번째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(fc1)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두 번째 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(fc2)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층을 가졌음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+1)×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검증해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입력 유닛의 개수이고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출력 유닛의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층의 학습 가능한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in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×n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가중치 행렬과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절편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층에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함수를 사용하고 마지막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예제는 세 개의 클래스 레이블을 가지고 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 개의 뉴런을 둔 이유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클래스 분류를 위해 마지막 층에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 지표를 지정하여 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컴파일함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모델을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지정하고 배치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무한하게 반복하는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만들고 모델을 훈련하기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관리하기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에포크당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스텝 횟수를 알아야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7350763" cy="107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batch_size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주어지면 에포크당 스텝 횟수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steps_per_epoch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7162889" cy="3954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history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손실과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iris_model.compile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측정하도록 지정했기때문에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정확도를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사용하여 다음과 같이 학습 곡선을 그릴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95323"/>
            <a:ext cx="6906707" cy="352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일련의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구성된 계산 그래프를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이상의 입력이나 출력을 가질 수 있는 연산을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연산의 입력과 출력을 참조하기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심벌릭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핸들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(symbolic handle)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(tensor)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분류하는 다층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707469" cy="9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13-9 </a:t>
            </a:r>
            <a:r>
              <a:rPr lang="ko-KR" altLang="en-US" sz="1600" b="1" dirty="0" smtClean="0"/>
              <a:t>훈련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학습 곡선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532147" cy="310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테스트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훈련된 모델 평가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iris_model.compile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호출할 때 평가 지표로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'accuracy'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지정했기 때문에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정확도를 바로 평가해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7419619" cy="102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테스트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훈련된 모델 평가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입력이 적절한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가지도록 테스트 데이터셋도 배치로 입력해야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언급했듯이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.batch()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호출하면 추출된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랭크가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평가할 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크기는 의미가 없지만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.evaluate()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입력할 데이터는 배치를 위한 차원이 하나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.evaluate()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ds_test.batch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(50)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전달하면 전체 테스트 데이터셋이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하나의 배치로 전달될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ds_test.batch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쓰면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배치가 전달되어 처리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훈련된 모델 저장하고 복원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훈련된 모델을 나중에 사용하기 위해 다음과 같이 디스크에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5523966" cy="1582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훈련된 모델 저장하고 복원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매개변수는 파일 이름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iris_model.save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모델 구조와 학습된 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구조만 저장하고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iris_model.to_json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모델 설정을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포맷으로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가중치만 저장하고 싶다면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iris_model.save_weights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HDF5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포맷일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save_format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'h5'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포맷일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훈련된 모델 저장하고 복원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저장된 모델을 복원해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구조와 가중치를 모두 저장했기 때문에 한 줄의 코드로 모델과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다시 복원할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iris_model_new.summary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모델 구조를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08990"/>
            <a:ext cx="7393818" cy="34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신경망 모델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훈련된 모델 저장하고 복원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복원한 새 모델을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평가하여 이전과 동일한 결과가 나오는지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7327440" cy="947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13.5 </a:t>
            </a:r>
            <a:r>
              <a:rPr lang="ko-KR" altLang="en-US" sz="2600" dirty="0" smtClean="0"/>
              <a:t>다층 신경망의 활성화 함수 선택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형태의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시그모이드 함수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분야에서는 이렇게 부르는 경우가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다층 신경망을 구현할 때 사용할 수 있는 다른 비선형 함수를 배워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2428" y="1726250"/>
            <a:ext cx="1003089" cy="44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수학적으로는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스칼라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(scalar)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등의 일반화 형태로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구체적으로 말하면 스칼라는 랭크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(rank)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정의할 수 있고 벡터는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행렬은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번째 차원으로 쌓은 행렬은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실제 값은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배열로 저장되고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배열에 대한 참조를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기술적으로는 미분 가능하다면 어떤 함수라도 다층 신경망의 활성화 함수로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에서처럼 선형 활성화 함수도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활성화 함수를 사용하는 것이 그리 유용하지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문제를 해결하기 위해서는 일반적인 인공 신경망에 비선형성이 필요하기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함수를 합치면 결국 하나의 선형 함수가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함수가 뉴런 개념을 가장 비슷하게 흉내 낸 함수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 출력을 뉴런의 활성화 여부에 대한 확률로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함수는 큰 음수 입력이 들어오면 문제가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시그모이드 함수의 출력이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가까워지기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출력을 내면 신경망이 매우 느리게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과정에서 지역 최솟값에 갇힐 가능성이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이유로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 함수를 더 선호함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 함수를 배우기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간단히 요약하고 다중 레이블 분류 문제로 일반화해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절을 소개할 때 언급했듯이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특별한 경우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회귀에 관한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사용하여 이진 분류 문제일 때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양성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확률을 모델링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입력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식으로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다음과 같이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2161646"/>
            <a:ext cx="7046913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3889856"/>
            <a:ext cx="2988306" cy="101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절편 유닛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축과 교차점이고 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구체적인 예를 들기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데이터 포인트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다음과 같은 가중치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구성된 모델을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6839573" cy="3499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6467519" cy="209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특성과 가중치 값을 사용하여 최종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(z)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계산하고 이것으로 로지스틱 뉴런의 활성화 출력을 구하면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0.888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양성 클래스에 속할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88.8%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다중 클래스의 진짜 레이블 값을 표현하기 위해 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핫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기법을 사용했고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코드에서처럼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의미 있게 해석할 만한 확률 값을 만들지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5943246" cy="619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011" y="3717035"/>
            <a:ext cx="5807876" cy="246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4037354" cy="270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 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출력에서 볼 수 있듯이 클래스가 세 개일 때 결과 확률을 이해하기 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그것은 세 값의 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사실 클래스 소속 확률을 구하는 것이 아니라 클래스 레이블을 예측하기 위해서만 사용한다면 큰 문제는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결과에서 클래스 레이블을 예측하는 방법은 가장 큰 값을 선택하는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경우에는 다중 클래스 예측 문제에서 의미 있는 클래스 확률을 계산할 필요가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383" y="3486607"/>
            <a:ext cx="5321871" cy="117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개념을 명확히 하기 위해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행이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텐서이고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번째 행이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13-2 </a:t>
            </a:r>
            <a:r>
              <a:rPr lang="ko-KR" altLang="en-US" sz="1600" b="1" dirty="0" smtClean="0"/>
              <a:t>다양한 </a:t>
            </a:r>
            <a:r>
              <a:rPr lang="ko-KR" altLang="en-US" sz="1600" b="1" dirty="0" err="1" smtClean="0"/>
              <a:t>텐서의</a:t>
            </a:r>
            <a:r>
              <a:rPr lang="ko-KR" altLang="en-US" sz="1600" b="1" dirty="0" smtClean="0"/>
              <a:t>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68144"/>
            <a:ext cx="6805613" cy="337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클래스 레이블을 구하는 방법을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‘붓꽃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분류하는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만들기’ 절에서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마지막 층을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activation='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간접적인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클래스 인덱스를 찾는 대신 각 클래스의 확률을 반환하므로 다중 클래스 환경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(multinomial logistic regression)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의미 있는 클래스 확률을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특정 샘플의 최종 입력이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클래스에 속할 확률을 지수적으로 가중된 선형 함수 합으로 나누어 정규화한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92074"/>
            <a:ext cx="3313098" cy="116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동작을 확인해 보기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264929"/>
            <a:ext cx="4849384" cy="3410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보듯이 예측된 클래스 확률 합은 기대했던 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클래스 레이블은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적용한 것과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결과를 다중 클래스일 때 의미 있는 클래스 소속 확률을 만들기 위한 정규화된 출력으로 생각하는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다중 클래스 분류 모델을 만들 때 입력 배치 샘플의 클래스 소속 확률을 추정하기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tf.keras.activations.softmax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소프트맥스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함수를 사용한 다중 클래스 확률 예측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배치 크기를 위한 차원을 추가한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바꾼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softmax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어떻게 사용하는지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34245"/>
            <a:ext cx="7293482" cy="1589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인공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많이 사용하는 또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(hyperbolic tangent)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스케일이 조정된 로지스틱 함수라고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함수에 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 함수의 장점은 출력 범위를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(-1, 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사이로 넓혀서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알고리즘의 수렴을 향상시킬 수 있는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737716"/>
            <a:ext cx="5257369" cy="190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(0, 1)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범위의 출력 신호를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탄젠트를 비교하기 위해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그래프로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226" y="2795323"/>
            <a:ext cx="4923468" cy="302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866334" cy="4217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3937198" cy="2184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텐서플로란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?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버전에서는 데이터 흐름을 표현하는 정적인 유향 그래프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(directed graph)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사용자가 정적인 계산 그래프를 사용하기 어렵다고 판단되자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라이브러리는 최근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버전에서 이를 개선하여 훨씬 간단하게 신경망 모델을 만들고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여전히 정적인 계산 그래프를 지원하지만 더 많은 유연성을 가진 동적인 계산 그래프를 기본으로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곡선은 매우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logistic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함수보다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 큰 출력 범위를 가짐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13-12 </a:t>
            </a:r>
            <a:r>
              <a:rPr lang="en-US" altLang="ko-KR" sz="1600" b="1" dirty="0" err="1" smtClean="0"/>
              <a:t>tanh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logistic </a:t>
            </a:r>
            <a:r>
              <a:rPr lang="ko-KR" altLang="en-US" sz="1600" b="1" dirty="0" smtClean="0"/>
              <a:t>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88825"/>
            <a:ext cx="7002308" cy="44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설명을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logistic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직접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모델을 만들 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tf.keras.activations.tanh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동일한 결과를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7429" y="3200425"/>
            <a:ext cx="7327909" cy="287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하이퍼볼릭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탄젠트로 출력 범위 넓히기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special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tf.keras.activations.sigmoid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동일한 계산을 수행할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71333"/>
            <a:ext cx="7265631" cy="125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177891"/>
            <a:ext cx="7327707" cy="127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렐루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활성화 함수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(Rectified Linear Unit,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심층 신경망에 자주 사용되는 또 다른 활성화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알아보기 전에 잠시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소실 문제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(vanishing gradient problem)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입력이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25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바뀐다고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 활성화 함수를 계산하면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(z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)=1.0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(z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)=1.0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출력에 변화가 없음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함수의 점근성과 수치상의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오차때문에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발생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11928" y="3140965"/>
            <a:ext cx="1905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4068" y="3140965"/>
            <a:ext cx="1905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렐루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활성화 함수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최종 입력에 대한 활성화 함수의 도함수가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커짐에 따라 줄어든다는 뜻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아주 가까워지기 때문에 훈련 과정 동안 가중치가 매우 느리게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함수는 이런 문제를 해결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수학적 정의는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228744"/>
            <a:ext cx="2309070" cy="49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렐루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활성화 함수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신경망이 복잡한 함수를 학습하기에 좋은 비선형 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값이 양수이면 입력에 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도함수는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항상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소실 문제를 해결해 주므로 심층 신경망에 적합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3256179"/>
            <a:ext cx="7236155" cy="756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13-13 </a:t>
            </a:r>
            <a:r>
              <a:rPr lang="ko-KR" altLang="en-US" sz="1600" b="1" dirty="0" smtClean="0"/>
              <a:t>다양한 활성화 함수 목록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609201" cy="460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585576"/>
            <a:ext cx="6515197" cy="3530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다층 신경망의 활성화 함수 선택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렐루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활성화 함수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사용할 수 있는 모든 활성화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https://www.tensorf low.org/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api_docs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/python/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/activations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순서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 방식을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만들고 조작하는 방법을 설명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효율적으로 순환할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사용하는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 내장되어 제공하는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소개하고 사용하는 방법을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13.6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특화된 수치 계산용 오픈 소스 라이브러리인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사용하는지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지원하기 위한 복잡도가 추가되어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비해 조금 불편하지만 대규모 다층 신경망을 매우 효율적으로 정의하고 훈련시킬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머신 러닝 모델과 신경망 모델을 효율적으로 구축하고 실행시킬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상속하여 밑바닥부터 모델을 정의하는 방법을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직접 구현하는 것은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곱셈과 연산의 상세 사항을 모두 정의해야 하기 때문에 번거로움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장점은 기본적인 연산을 연결하여 더 복잡한 모델을 개발자가 직접 만들 수 있는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밑바닥부터 구현하는 것보다 훨씬 쉽게 신경망 모델을 만들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다양한 활성화 함수를 배우고 동작 방식과 적용 사례를 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소프트맥스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 계속 이어서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자세히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데코레이터와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추정기 클래스를 다루어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변수와 특성 열 같은 새로운 개념을 많이 배우게 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순서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기초 사항을 배운 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소개하고 머신 러닝 모델을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모델을 컴파일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방법과 나중에 사용하기 위해 디스크에 훈련된 모델을 저장하는 방법도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13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텐서플로를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사용한 신경망 훈련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73187" y="1183995"/>
            <a:ext cx="6970447" cy="1451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3" y="1643183"/>
            <a:ext cx="59261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텐서플로와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훈련 성능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처음 시작하기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데이터셋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API(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tf.data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)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사용하여 입력   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     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파이프라인 구축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13.4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텐서플로로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신경망 모델 만들기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다층 신경망의 활성화 함수 선택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13.6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13.2 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처음 시작하기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저수준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첫발을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내딛어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만들고 크기나 데이터 타입 등을 바꾸는 등 다양하게 조작하는 방법을 다루어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사용하는 시스템에 따라 다르지만 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인스톨러를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로부터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터미널에서 다음 명령을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795323"/>
            <a:ext cx="3599560" cy="458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명령은 가장 최신의 안정 버전을 설치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글을 쓰는 시점에는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2.4.0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코드가 기대한 대로 실행되려면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2.4.0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버전을 명시적으로 지정하여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1400" y="3198572"/>
            <a:ext cx="6077247" cy="44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경우라면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NVIDIA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호환 그래픽 카드가 필요하고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툴킷과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NVIDIA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cuDNN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설치해야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훈련에는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사용이 권장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조건이 만족되면 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설치와 설정 과정에 대한 더 자세한 내용은 공식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(https://www.tensorflow.org/install/gpu)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4068926" cy="39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개발 속도가 빠르기 때문에 몇 달 간격으로 여러 기능이 변경된 새로운 버전이 릴리스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장을 쓰는 시점에 최신 텐서플로 버전은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2.4.0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버전을 확인하려면 터미널에서 다음 명령을 입력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7225115" cy="34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몇 가지 방법에 대해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속성과 조작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다음과 같이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tf.convert_to_tensor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리스트나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배열에서 간단히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3140965"/>
            <a:ext cx="5131397" cy="230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2"/>
            <a:ext cx="5024419" cy="247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shape=(3,)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속성과 원본 데이터에서 유도된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=int32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속성과 함께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배열과 비슷하게 이 속성을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3729764" cy="122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참조하는 값을 얻으려면 간단히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numpy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상수 값을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만들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161646"/>
            <a:ext cx="4516099" cy="116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513" y="3889856"/>
            <a:ext cx="7038975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13.1 </a:t>
            </a:r>
            <a:r>
              <a:rPr lang="ko-KR" altLang="en-US" sz="2600" dirty="0" err="1" smtClean="0"/>
              <a:t>텐서플로와</a:t>
            </a:r>
            <a:r>
              <a:rPr lang="ko-KR" altLang="en-US" sz="2600" dirty="0" smtClean="0"/>
              <a:t> 훈련 성능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데이터 타입과 크기 조작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모델이나 연산에 맞는 입력을 준비하려면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조작하는 방법을 배워야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 타입과 크기를 조작하는 방법을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cast, reshape, transpose, squeeze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tf.cast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 타입을 원하는 타입으로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3198572"/>
            <a:ext cx="4736076" cy="115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데이터 타입과 크기 조작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이어지는 장에서 보겠지만 어떤 연산은 특정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랭크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입력 텐서를 필요로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차원은 원소의 크기와 관련이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바꾸고 차원을 추가하거나 불필요한 차원을 제거할 수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이를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tf.transpose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tf.reshape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tf.squeeze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연산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가지 예를 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전치하기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4171807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4523533"/>
            <a:ext cx="4606539" cy="139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데이터 타입과 크기 조작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크기 바꾸기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벡터에서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배열로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불필요한 차원 삭제하기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인 차원은 불필요함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1925134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8402" y="2219254"/>
            <a:ext cx="5308952" cy="150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941379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830" y="4206580"/>
            <a:ext cx="5230415" cy="164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경우 머신 러닝 모델을 만들려면 선형대수 연산과 같은 수학 연산이 필수적임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널리 사용하는 선형대수 연산을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원소별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행렬 곱셈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노름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(norm)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연산 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균등 분포로 만들고 다른 하나는 표준 정규 분포를 사용해서 만듦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120154" cy="1833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원소별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곱셈할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64895"/>
            <a:ext cx="4439718" cy="272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따라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편차를 계산하려면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tf.math.reduce_mean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tf.math.reduce_sum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tf.math.reduce_std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열 평균은 다음과 같이 계산할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2265" y="2795323"/>
            <a:ext cx="6532906" cy="1165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행렬 곱셈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t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×t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위첨자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전치를 의미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tf.linalg.matmul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계산할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6241991" cy="2676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전치하여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×t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배열을 얻음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219253"/>
            <a:ext cx="6718700" cy="1603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수학 연산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tf.norm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노름을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노름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노름 계산이 맞는지 확인하려면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np.sqrt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(np.sum(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np.square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(t1), axis=1))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비교해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223" y="2564895"/>
            <a:ext cx="6012485" cy="1148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머신 러닝 작업 속도를 매우 빠르게 높여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어떻게 이것이 가능한지 이해해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계산 비용이 높은 연산을 수행할 때 마주치게 되는 하드웨어 성능 이슈를 이야기해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무엇인지 이 장에서 어떤 방식으로 배울지 고수준에서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반대로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쌓거나 연결하여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연산도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나누어야 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텐서플로는 편리하게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입력된 텐서를 동일한 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num_or_size_splits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매개변수에 분할할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개수를 지정하고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axis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원하는 차원을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리스트로 원하는 크기를 전달할 수도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이런 옵션을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분할 개수 지정하기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이 예에서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텐서가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텐서 세 개로 나누어졌음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2564895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852930"/>
            <a:ext cx="4841147" cy="2841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다른 분할 크기 전달하기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분할 개수 대신에 출력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직접 지정할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다음 예에서는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텐서를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텐서 두 개로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1931218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6008" y="2968144"/>
            <a:ext cx="6124226" cy="2827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여러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연결하거나 쌓아서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만들어야 하는 경우가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tf.stack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tf.concat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사용하면 편리함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채워진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채워진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있다고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4119310" cy="188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크기가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이라면 두 텐서를 쌓아서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만들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260549"/>
            <a:ext cx="3952076" cy="266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처음 시작하기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split( ), stack( ),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concat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( )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함수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모델 구축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처리 등에 사용할 수 있는 많은 연산을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 모든 함수를 다룰 수는 없기 때문에 가장 핵심적인 함수들을 다루겠음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연산과 함수 목록은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문서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(https://www.tensorflow.org/api_docs/python/tf)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참고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13.3 </a:t>
            </a:r>
            <a:r>
              <a:rPr lang="ko-KR" altLang="en-US" sz="2600" dirty="0" err="1" smtClean="0"/>
              <a:t>텐서플로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데이터셋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API(</a:t>
            </a:r>
            <a:r>
              <a:rPr lang="en-US" altLang="ko-KR" sz="2600" dirty="0" err="1" smtClean="0"/>
              <a:t>tf.data</a:t>
            </a:r>
            <a:r>
              <a:rPr lang="en-US" altLang="ko-KR" sz="2600" dirty="0" smtClean="0"/>
              <a:t>)</a:t>
            </a:r>
            <a:r>
              <a:rPr lang="ko-KR" altLang="en-US" sz="2600" dirty="0" smtClean="0"/>
              <a:t>를 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r>
              <a:rPr lang="ko-KR" altLang="en-US" sz="2600" dirty="0" smtClean="0"/>
              <a:t>사용하여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입력 파이프라인 구축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심층 신경망 모델을 훈련할 때 일반적으로 이전 장에서 본 확률적 경사 하강법과 같은 반복적인 최적화 알고리즘을 사용하여 모델을 점진적으로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서두에서 언급한 것처럼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신경망 모델을 만들기 위한 텐서플로의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(wrapper)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모델 훈련을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메모리에 적재할 수 있는 경우에는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.fit()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바로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컴퓨터 메모리보다 클 경우 저장 장치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하드 드라이브나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데이터를 나누어 배치 단위로 적재해야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텐서플로에서 사용하는 용어와 맞추기 위해 미니 배치 대신 배치라고 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변환하거나 전처리 단계를 수행하기 위한 데이터 처리 파이프라인이 필요할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평균을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맞추고 스케일을 조정하거나 과대적합을 막고 훈련 과정을 증식하기 위해 노이즈를 삽입할 수 있음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매번 전처리 함수를 수동으로 적용하는 것은 매우 번거로운 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효율적이고 간편한 전처리 파이프라인을 만들어 주는 특별한 클래스를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만들기 위한 여러 가지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변환이나 일반적인 전처리 단계가 포함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프로세서의 성능은 최근 지속적으로 향상되었기 때문에 더 강력하고 복잡한 머신 러닝 시스템을 훈련할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결과적으로 머신 러닝 모델의 예측 성능을 향상시킬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요즘 가장 저렴한 데스크톱 컴퓨터 하드웨어조차도 여러 개의 코어로 이루어진 프로세서를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배열과 같은 형태로 준비되어 있다면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tf.data.Dataset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from_tensor_slices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손쉽게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Dataset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객체를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객체를 사용하여 입력 데이터셋에 있는 개별 원소를 순환시킬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예로 리스트에서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코드를 보자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6595514" cy="1672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개별 원소를 순환할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4599343" cy="288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배치를 만들려면 다음과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968229" cy="1917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코드는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배치를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세 개의 원소가 배치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#1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들어가고 남은 원소가 배치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#2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들어감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 개수가 배치 크기로 나누어 떨어지지 않을 때 사용할 수 있는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drop_remainder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drop_remainder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매개변수의 기본값은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False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‘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shuff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le( ), batch( ), repeat( 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’ 절에서 예제를 통해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더 자세히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종종 데이터는 두 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그 이상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텐서로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특성을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레이블을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경우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샘플은 세 개의 특성을 가지고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샘플의 클래스 레이블을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다음과 같이 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465926"/>
            <a:ext cx="7097579" cy="1160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1:1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대응이 되어야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5560998" cy="381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tf.data.Dataset.from_tensor_slices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바로 연결하여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40965"/>
            <a:ext cx="7082905" cy="286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결과는 동일함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자주 발생하는 에러는 원본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원소 간 대응이 깨지는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예를들어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따로 섞는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합치면 샘플을 섞어도 안전함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원소에 변환을 적용하는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ds_joint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사용해서 특성 값의 범위를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조정하겠음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균등 분포를 기반으로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범위를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6558007" cy="300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개의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텐서를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하나의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연결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종류의 변환은 사용자 정의 함수를 위해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디스크에 있는 이미지 파일 이름 목록에서 만든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있다면 이 파일 이름으로 이미지를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이 함수를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이 장에서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여러 개의 변환을 적용하는 예를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장들에서 보았던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함수는 여러 프로세스로 연산을 분산할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GIL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(Global Interpreter Lock)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때문에 하나의 코어만 활용할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멀티프로세싱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라이브러리를 사용하여 여러 개의 코어에 연산을 분산할 수 있지만 최신의 고성능 데스크톱 컴퓨터라도 여덟 개나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 이상의 코어를 가진 경우는 거의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언급했듯이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 방식으로 신경망 모델을 훈련하려면 훈련 데이터를 무작위로 섞은 배치로 만들어 주입하는 것이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배치를 만드는 방법을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배치를 만드는 것 외에도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섞거나 재순환하는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계속해서 앞서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ds_joint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ds_joint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5694466" cy="340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원소 간의 일대일 대응을 깨뜨리지 않고 행을 섞었음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.shuffle()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얼마나 많은 원소를 꺼낼 것인지 결정하는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buffer_size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매개변수가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버퍼에 있는 원소는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추출되고 빈자리는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섞여 있지 않은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원소로 채워짐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buffer_size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작게 설정하면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완전히 섞지 않을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작을 때 비교적 작은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buffer_size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섞이지 않기 때문에 신경망의 예측 성능에 부정적인 영향을 끼칠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종종 다루는 비교적 대량의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작업할 때 크게 영향을 미치지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섞이게 하려면 앞의 코드처럼 훈련 샘플의 개수와 동일한 버퍼 크기를 지정할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buffer_size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t_x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.batch()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모델 훈련을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배치로 나누었음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ds_joint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이런 배치를 만들고 어떻게 구성되어 있는지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6"/>
            <a:ext cx="5122064" cy="1745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408319"/>
            <a:ext cx="3900801" cy="162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동안 모델을 훈련할 때 필요한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 만큼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섞어 추출해야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번 반복해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5866334" cy="2705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배치가 두 번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배치와 반복 연산의 순서를 바꾸면 결과가 달라짐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결과의 차이를 눈여겨보면 먼저 배치를 만들고 반복할 경우 네 개의 배치가 만들어졌음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먼저 반복했을 때는 세 개의 배치가 만들어졌음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6086311" cy="227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세 개의 연산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(batch(), shuffle(), repeat())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동작 방식을 잘 이해하기 위해 다른 순서로 실험해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 shuffle(), (2) batch(), (3) repeat()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순서대로 연산을 실행해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12427"/>
            <a:ext cx="4994663" cy="229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8" y="5110717"/>
            <a:ext cx="1481719" cy="125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순서를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 batch(), (1) shuffle(), (3) repeat()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바꾸어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1"/>
            <a:ext cx="5442307" cy="3807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shuffle( ), batch( ), repeat( )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메서드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코드 예제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((1) shuffle(), (2) batch(), (3) repeat())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기대대로 섞인 데이터셋을 얻었음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경우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((2) batch(), (1) shuffle(), (3) repeat())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한 배치 안에 원소는 전혀 섞이지 않았음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타깃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담긴 텐서를 자세히 들여다보면 섞이지 않았다는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배치는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[y=0, y=1]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[y=2, y=3]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쌍을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[y=2, y=0], [y=1, y=3]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섞인 경우를 볼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결과가 우연이 아닌 것을 확인하려면 반복 횟수를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늘려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.repeat(20)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테스트해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 batch(), (3) repeat(), (1) shuffle()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반복한 후 섞는다면 어떻게 되는지 예측할 수 있나 직접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구현했던 아주 간단한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생각해 보면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가졌음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단순한 이미지 분류 작업을 위해 모델을 훈련하는 데도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개의 가중치 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([784×100 + 100] + [100×10 + 10] = 79,510)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최적화해야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비교적 작은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추가하거나 고해상도 이미지를 다룰 경우에는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개수가 급격히 늘어날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작업은 금방 단일 프로세스로는 수행하기 어려워짐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그럼 어떻게 이런 문제를 효과적으로 해결할 수 있을까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디스크에 저장된 이미지 파일에서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깃허브 폴더 안에 이 절에서 사용할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폴드가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폴더를 내려받으면 고양이와 강아지의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JPEG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여섯 개를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파일에서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만드는지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모듈을 두 개 추가로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이미지 파일을 읽고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tf.image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콘텐츠를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디코딩하고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 크기를 바꾸겠음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시작하기 전에 파일 내용을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pathlib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사용하여 이미지 파일의 리스트를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3738"/>
            <a:ext cx="7384415" cy="158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맷플롯립을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이미지 샘플을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2750"/>
            <a:ext cx="6236412" cy="397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3246037" cy="257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13-3 </a:t>
            </a:r>
            <a:r>
              <a:rPr lang="ko-KR" altLang="en-US" sz="1600" b="1" dirty="0" smtClean="0"/>
              <a:t>개와 고양이 샘플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540693" cy="398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이미지와 크기를 보면 다른 비율의 이미지라는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이미지의 가로세로 비율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데이터 배열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보면 일부 이미지는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픽셀의 높이와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픽셀의 너비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(900×1200)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이미지는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800×1200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900×742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이미지를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동일한 크기로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레이블은 파일 이름 안에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 리스트에서 레이블을 추출하여 강아지는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고양이는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177891"/>
            <a:ext cx="697230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파일 이름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이미지 경로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리스트와 레이블의 리스트 두 개가 준비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두 가지 방법을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번째 방법을 사용해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" y="2922250"/>
            <a:ext cx="6558719" cy="358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이름과 레이블을 포함하고 있으므로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ds_files_labels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란 이름의 데이터셋을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변환을 적용하여 파일 경로에서 이미지를 로드하고 원본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디코딩한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원하는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80×120)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사용해서 람다 함수를 적용하는 방법을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여러 전처리 단계를 적용해야 하기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.map()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호출할 때 사용할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9759"/>
            <a:ext cx="7173841" cy="356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5975216" cy="285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문제에 대한 확실한 해결책은 일당백의 능력을 가진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그래픽 카드를 컴퓨터 안에 포함된 작은 컴퓨터 클러스터로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13-1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최신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최고 수준의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비해 비교적 저렴하기도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91053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13-1 Specifications-</a:t>
            </a:r>
            <a:r>
              <a:rPr lang="ko-KR" altLang="en-US" sz="1600" b="1" dirty="0" smtClean="0"/>
              <a:t>사양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289162"/>
            <a:ext cx="7711609" cy="297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13-4 </a:t>
            </a:r>
            <a:r>
              <a:rPr lang="ko-KR" altLang="en-US" sz="1600" b="1" dirty="0" err="1" smtClean="0"/>
              <a:t>전처리된</a:t>
            </a:r>
            <a:r>
              <a:rPr lang="ko-KR" altLang="en-US" sz="1600" b="1" dirty="0" smtClean="0"/>
              <a:t> 샘플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472326" cy="370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로컬 디스크에 있는 파일에서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만들기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load_and_preprocess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네 개의 단계를 하나의 함수에 넣었음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이미지를 로드하고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디코딩한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후 이미지 크기를 변경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함수는 이전 절에서 배웠던 연산을 적용하고 순환시킬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훈련하고 평가하는 데 무료로 사용할 수 있는 훌륭한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데이터셋은 잘 정리되어 있고 풍부한 설명을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특성과 레이블의 형태와 타입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차원이 담겨 있고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소개한 원본 논문을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BibTeX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포맷으로 인용하고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다른 장점은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데이터셋들은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tf.data.Dataset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사용할 준비가 되어 있다는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다룬 모든 함수를 바로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사용하는지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명령으로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설치해야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모듈을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목록을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5419739" cy="328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256179"/>
            <a:ext cx="7104804" cy="1577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코드를 실행하면 현재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222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가능하다는 것을 보여 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장을 쓰는 시점에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222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개이지만 이 숫자는 계속 증가할 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다섯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출력해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방법은 두 가지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문단에서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celeb_a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로드하면서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방법은 세 단계로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builder()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download_and_prepare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as_dataset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대해 첫 번째 단계를 수행하고 라이브러리에서 제공하는 설명을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60369"/>
            <a:ext cx="7289563" cy="4192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44146"/>
            <a:ext cx="7089404" cy="396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구조를 이해할 수 있는 유용한 정보를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'image', 'landmarks', 'attributes'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세 개의 키를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'image'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키는 유명 인사의 얼굴 이미지를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'landmarks'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키는 얼굴에서 추출한 위치로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눈의 위치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코의 위치 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'attributes'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이미지에 있는 사람의 얼굴 속성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담은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들어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얼굴 표정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화장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머리카락 특징 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download_and_prepare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메서드는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지정된 폴더에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한 번 이 작업을 수행하여 데이터를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내려받았다면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지정된 폴더를 확인해서 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5205220" cy="424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13.1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텐서플로와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 성능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성능 문제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테이블에 있는 정보는 다음 웹 사이트를 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(2021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 기준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https://ark.intel.com/content/www/us/en/ark/products/198017/intel-core-  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i9-10980xe-extreme-edition-processor-24-75m-cache-3-00-ghz.html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https://www.techpowerup.com/cpu-specs/core-i9-10980xe.c2238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https://www.techpowerup.com/gpu-specs/geforce-rtx-3080.c3621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2596266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95737"/>
            <a:ext cx="121298" cy="12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707707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훈련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검증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나뉘어져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샘플이 어떻게 구성되어 있는지 확인하려면 다음 코드를 실행해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64896"/>
            <a:ext cx="5456136" cy="245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데이터셋을 훈련할 때 지도 학습의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모델에 전달하려면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재구성해야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'Male'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속성을 레이블로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map()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사용해서 이 변환을 수행해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8" y="3544214"/>
            <a:ext cx="7030776" cy="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배치를 구성하고 이미지와 레이블을 출력해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7293482" cy="3462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13-5 </a:t>
            </a:r>
            <a:r>
              <a:rPr lang="en-US" altLang="ko-KR" sz="1600" b="1" dirty="0" err="1" smtClean="0"/>
              <a:t>CelebA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샘플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88825"/>
            <a:ext cx="6745934" cy="450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CelebA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사용하기 위해 필요한 작업을 마쳤음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tensorflow_datasets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데이터셋을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두 번째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앞의 세 단계를 하나로 연결한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래퍼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load()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76860"/>
            <a:ext cx="7098529" cy="387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043" y="1931218"/>
            <a:ext cx="5127894" cy="93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8401" y="2910537"/>
            <a:ext cx="6042143" cy="3359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15" y="1947494"/>
            <a:ext cx="3023106" cy="167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13.3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텐서플로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100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API(</a:t>
            </a:r>
            <a:r>
              <a:rPr lang="en-US" altLang="ko-KR" sz="2100" dirty="0" err="1" smtClean="0">
                <a:latin typeface="KoPub돋움체_Pro Bold" pitchFamily="18" charset="-127"/>
                <a:ea typeface="KoPub돋움체_Pro Bold" pitchFamily="18" charset="-127"/>
              </a:rPr>
              <a:t>tf.data</a:t>
            </a:r>
            <a:r>
              <a:rPr lang="en-US" altLang="ko-KR" sz="2100" dirty="0" smtClean="0">
                <a:latin typeface="KoPub돋움체_Pro Bold" pitchFamily="18" charset="-127"/>
                <a:ea typeface="KoPub돋움체_Pro Bold" pitchFamily="18" charset="-127"/>
              </a:rPr>
              <a:t>)</a:t>
            </a:r>
            <a:r>
              <a:rPr lang="ko-KR" altLang="en-US" sz="2100" dirty="0" smtClean="0">
                <a:latin typeface="KoPub돋움체_Pro Bold" pitchFamily="18" charset="-127"/>
                <a:ea typeface="KoPub돋움체_Pro Bold" pitchFamily="18" charset="-127"/>
              </a:rPr>
              <a:t>를 사용하여 입력 파이프라인 구축</a:t>
            </a:r>
            <a:endParaRPr lang="ko-KR" altLang="en-US" sz="21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tensorflow_datasets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라이브러리에서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로드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부분으로 나뉘어져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딕셔너리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변환을 적용하고 열 개의 샘플을 출력해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6725575" cy="3919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6930</TotalTime>
  <Words>8042</Words>
  <Application>Microsoft Office PowerPoint</Application>
  <PresentationFormat>화면 슬라이드 쇼(4:3)</PresentationFormat>
  <Paragraphs>946</Paragraphs>
  <Slides>182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182</vt:i4>
      </vt:variant>
    </vt:vector>
  </HeadingPairs>
  <TitlesOfParts>
    <vt:vector size="184" baseType="lpstr">
      <vt:lpstr>1_Office Theme</vt:lpstr>
      <vt:lpstr>2_Office Theme</vt:lpstr>
      <vt:lpstr>슬라이드 1</vt:lpstr>
      <vt:lpstr>슬라이드 2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13.1 텐서플로와 훈련 성능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13.2 텐서플로 처음 시작하기</vt:lpstr>
      <vt:lpstr>13.3 텐서플로 데이터셋 API(tf.data)를 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13.3 텐서플로 데이터셋 API(tf.data)를 사용하여 입력 파이프라인 구축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13.4 텐서플로로 신경망 모델 만들기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13.5 다층 신경망의 활성화 함수 선택</vt:lpstr>
      <vt:lpstr>13.6 요약</vt:lpstr>
      <vt:lpstr>13.6 요약</vt:lpstr>
      <vt:lpstr>13.6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1054</cp:revision>
  <cp:lastPrinted>2016-08-10T06:58:55Z</cp:lastPrinted>
  <dcterms:created xsi:type="dcterms:W3CDTF">2013-04-05T19:58:06Z</dcterms:created>
  <dcterms:modified xsi:type="dcterms:W3CDTF">2021-04-28T09:22:20Z</dcterms:modified>
</cp:coreProperties>
</file>